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3"/>
  </p:notesMasterIdLst>
  <p:sldIdLst>
    <p:sldId id="256" r:id="rId2"/>
    <p:sldId id="258" r:id="rId3"/>
    <p:sldId id="270" r:id="rId4"/>
    <p:sldId id="261" r:id="rId5"/>
    <p:sldId id="266" r:id="rId6"/>
    <p:sldId id="269" r:id="rId7"/>
    <p:sldId id="271" r:id="rId8"/>
    <p:sldId id="264" r:id="rId9"/>
    <p:sldId id="263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F4ADC-EEB8-41F4-9FCA-9AD675C5E69B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3A635-A57F-4515-8B4F-FBF13C75D51F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2082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635-A57F-4515-8B4F-FBF13C75D51F}" type="slidenum">
              <a:rPr lang="en-NA" smtClean="0"/>
              <a:t>10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48015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63150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891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975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630459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4189694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139679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973655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549310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99956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81953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237069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56703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5141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20604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90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334934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43580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A6EAF6-5DF0-4090-81F9-2599051D07B1}" type="datetimeFigureOut">
              <a:rPr lang="en-NA" smtClean="0"/>
              <a:t>02/06/2024</a:t>
            </a:fld>
            <a:endParaRPr lang="en-N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B277C2-4905-446B-99AA-7A6699748424}" type="slidenum">
              <a:rPr lang="en-NA" smtClean="0"/>
              <a:t>‹#›</a:t>
            </a:fld>
            <a:endParaRPr lang="en-NA"/>
          </a:p>
        </p:txBody>
      </p:sp>
    </p:spTree>
    <p:extLst>
      <p:ext uri="{BB962C8B-B14F-4D97-AF65-F5344CB8AC3E}">
        <p14:creationId xmlns:p14="http://schemas.microsoft.com/office/powerpoint/2010/main" val="150472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AE65-79A5-C2CD-4B64-2CCD5024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00" y="852055"/>
            <a:ext cx="7257455" cy="1752599"/>
          </a:xfrm>
        </p:spPr>
        <p:txBody>
          <a:bodyPr>
            <a:normAutofit/>
          </a:bodyPr>
          <a:lstStyle/>
          <a:p>
            <a:r>
              <a:rPr lang="en-US" sz="3600" b="1" dirty="0"/>
              <a:t>Smart Home Security and Safety System with Motion and Smoke detection </a:t>
            </a:r>
            <a:endParaRPr lang="en-NA" sz="3600" b="1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34CC1C8-EBDD-4AEA-83E6-B27575B6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649700" y="0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6B38644-B85D-4211-9526-5B4C2A662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2116425" y="0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8A8B2820-6B8F-4C19-BFC5-D28EE44E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457487" y="2587625"/>
            <a:ext cx="2693987" cy="4270375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A45AB7-441E-40A8-A98B-557D68F4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2692400"/>
            <a:ext cx="2713324" cy="3390788"/>
          </a:xfrm>
          <a:custGeom>
            <a:avLst/>
            <a:gdLst>
              <a:gd name="connsiteX0" fmla="*/ 0 w 2713324"/>
              <a:gd name="connsiteY0" fmla="*/ 0 h 3390788"/>
              <a:gd name="connsiteX1" fmla="*/ 4763 w 2713324"/>
              <a:gd name="connsiteY1" fmla="*/ 4763 h 3390788"/>
              <a:gd name="connsiteX2" fmla="*/ 2713324 w 2713324"/>
              <a:gd name="connsiteY2" fmla="*/ 3390788 h 3390788"/>
              <a:gd name="connsiteX3" fmla="*/ 2713324 w 2713324"/>
              <a:gd name="connsiteY3" fmla="*/ 2368619 h 3390788"/>
              <a:gd name="connsiteX4" fmla="*/ 357188 w 2713324"/>
              <a:gd name="connsiteY4" fmla="*/ 90488 h 339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324" h="3390788">
                <a:moveTo>
                  <a:pt x="0" y="0"/>
                </a:moveTo>
                <a:lnTo>
                  <a:pt x="4763" y="4763"/>
                </a:lnTo>
                <a:lnTo>
                  <a:pt x="2713324" y="3390788"/>
                </a:lnTo>
                <a:lnTo>
                  <a:pt x="2713324" y="2368619"/>
                </a:lnTo>
                <a:lnTo>
                  <a:pt x="357188" y="904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F516030-4F00-4C48-AD93-91EFA17A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582863"/>
            <a:ext cx="3151474" cy="4275137"/>
          </a:xfrm>
          <a:custGeom>
            <a:avLst/>
            <a:gdLst>
              <a:gd name="connsiteX0" fmla="*/ 0 w 3151474"/>
              <a:gd name="connsiteY0" fmla="*/ 0 h 4275137"/>
              <a:gd name="connsiteX1" fmla="*/ 0 w 3151474"/>
              <a:gd name="connsiteY1" fmla="*/ 4757 h 4275137"/>
              <a:gd name="connsiteX2" fmla="*/ 2693987 w 3151474"/>
              <a:gd name="connsiteY2" fmla="*/ 4275137 h 4275137"/>
              <a:gd name="connsiteX3" fmla="*/ 3151474 w 3151474"/>
              <a:gd name="connsiteY3" fmla="*/ 4275137 h 4275137"/>
              <a:gd name="connsiteX4" fmla="*/ 3151474 w 3151474"/>
              <a:gd name="connsiteY4" fmla="*/ 3714295 h 4275137"/>
              <a:gd name="connsiteX5" fmla="*/ 419100 w 3151474"/>
              <a:gd name="connsiteY5" fmla="*/ 176017 h 4275137"/>
              <a:gd name="connsiteX6" fmla="*/ 361950 w 3151474"/>
              <a:gd name="connsiteY6" fmla="*/ 95144 h 4275137"/>
              <a:gd name="connsiteX7" fmla="*/ 357188 w 3151474"/>
              <a:gd name="connsiteY7" fmla="*/ 90387 h 42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474" h="4275137">
                <a:moveTo>
                  <a:pt x="0" y="0"/>
                </a:moveTo>
                <a:lnTo>
                  <a:pt x="0" y="4757"/>
                </a:lnTo>
                <a:lnTo>
                  <a:pt x="2693987" y="4275137"/>
                </a:lnTo>
                <a:lnTo>
                  <a:pt x="3151474" y="4275137"/>
                </a:lnTo>
                <a:lnTo>
                  <a:pt x="3151474" y="3714295"/>
                </a:lnTo>
                <a:lnTo>
                  <a:pt x="419100" y="176017"/>
                </a:lnTo>
                <a:lnTo>
                  <a:pt x="361950" y="95144"/>
                </a:lnTo>
                <a:lnTo>
                  <a:pt x="357188" y="9038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20085E-2582-4A95-98EE-45DFFD5C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697164"/>
            <a:ext cx="2706398" cy="3513899"/>
          </a:xfrm>
          <a:custGeom>
            <a:avLst/>
            <a:gdLst>
              <a:gd name="connsiteX0" fmla="*/ 0 w 2706398"/>
              <a:gd name="connsiteY0" fmla="*/ 0 h 3513899"/>
              <a:gd name="connsiteX1" fmla="*/ 2706398 w 2706398"/>
              <a:gd name="connsiteY1" fmla="*/ 3513899 h 3513899"/>
              <a:gd name="connsiteX2" fmla="*/ 2706398 w 2706398"/>
              <a:gd name="connsiteY2" fmla="*/ 3383321 h 35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398" h="3513899">
                <a:moveTo>
                  <a:pt x="0" y="0"/>
                </a:moveTo>
                <a:lnTo>
                  <a:pt x="2706398" y="3513899"/>
                </a:lnTo>
                <a:lnTo>
                  <a:pt x="2706398" y="33833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N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38028-CA94-A41A-51F5-9AC749CC0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37" y="2839605"/>
            <a:ext cx="7200236" cy="2712842"/>
          </a:xfrm>
        </p:spPr>
        <p:txBody>
          <a:bodyPr anchor="t">
            <a:normAutofit/>
          </a:bodyPr>
          <a:lstStyle/>
          <a:p>
            <a:r>
              <a:rPr lang="en-US" sz="1800" dirty="0"/>
              <a:t>To create a Security and Safety System by which tasks will be performed by a microcontroller allowing remote monitoring and control of the system via IoT. </a:t>
            </a:r>
          </a:p>
          <a:p>
            <a:r>
              <a:rPr lang="en-US" sz="1800" dirty="0"/>
              <a:t>Prepared by: Matthew Gertze</a:t>
            </a:r>
          </a:p>
          <a:p>
            <a:r>
              <a:rPr lang="en-US" sz="1800" dirty="0"/>
              <a:t>Student Nr:    221014047</a:t>
            </a:r>
          </a:p>
          <a:p>
            <a:r>
              <a:rPr lang="en-US" sz="1800" dirty="0"/>
              <a:t>Bachelor of Electronics and Telecommunications Engineering</a:t>
            </a:r>
            <a:endParaRPr lang="en-US" sz="1000" dirty="0"/>
          </a:p>
          <a:p>
            <a:r>
              <a:rPr lang="en-US" sz="1800" dirty="0"/>
              <a:t>21/05/2024</a:t>
            </a:r>
            <a:endParaRPr lang="en-NA" sz="1800" dirty="0"/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6EE279A1-78CD-0DE4-CAEB-3D26698CFB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6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9"/>
    </mc:Choice>
    <mc:Fallback xmlns="">
      <p:transition spd="slow" advTm="2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D2F5265F-5EA2-E353-F512-E66E31C562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1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E44BAAA-0355-4DE7-A0FE-B7F21F18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81F11E1-3B50-4A51-992E-148EA526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0E700E6-F178-46CD-A8F7-C7105888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6DA14BF-8092-436D-9DA3-C6E098F98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7EEEB8A-6EE6-421C-BF9F-D7AC6A4E3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910DC29-86B5-4496-8762-C0124016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F0484A8-90CF-4948-A538-103F963D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N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C41B62-58C2-D009-4997-15DF0EEA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endParaRPr lang="en-N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30C7-1716-DA61-D29F-5FF1907C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204" y="1968909"/>
            <a:ext cx="10018713" cy="3645310"/>
          </a:xfrm>
        </p:spPr>
        <p:txBody>
          <a:bodyPr>
            <a:normAutofit/>
          </a:bodyPr>
          <a:lstStyle/>
          <a:p>
            <a:r>
              <a:rPr lang="en-US" dirty="0"/>
              <a:t>In conclusion, this project demonstrates the integration of motion and smoke detection with real-time notifications to create a smart Home Security and Safety System. 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533B5B35-4D09-E3C8-46A5-3958624FD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5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5"/>
    </mc:Choice>
    <mc:Fallback xmlns="">
      <p:transition spd="slow" advTm="14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4107-7F51-57B2-9036-2C47FBEF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en-N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4400-280D-53CF-C2CE-96F0FFA71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N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Enhancing the Blynk app's user interface to provide more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detailed analytics and user-friendly controls.</a:t>
            </a:r>
            <a:endParaRPr lang="en-NA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Investigating different IoT platforms for comparison and possible integration. </a:t>
            </a:r>
            <a:endParaRPr lang="en-NA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A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more ways to improve Blynk’s response time when showing if the system is online. </a:t>
            </a:r>
            <a:endParaRPr lang="en-NA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NA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more sensors like a temperature and humidity (DHT11) sensor and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A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door/window sensor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NA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more actuators into the system. </a:t>
            </a:r>
            <a:endParaRPr lang="en-NA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NA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5B96E2D-7FF7-C6A0-F244-04D27497C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71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19"/>
    </mc:Choice>
    <mc:Fallback xmlns="">
      <p:transition spd="slow" advTm="4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3A86-0CBC-84CF-3B53-7926104B46F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</a:rPr>
              <a:t>System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B5FE515-6A6A-C4F8-D81B-DAE838182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2139697"/>
                <a:ext cx="10018713" cy="3651504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ESP32 microcontroller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PIR motion sensor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Smoke sensor (MQ2)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2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Relay modules for fan and bulb control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Breadboard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Power supply</a:t>
                </a:r>
              </a:p>
              <a:p>
                <a:pPr marL="342900" indent="-342900" algn="l">
                  <a:buFont typeface="Arial"/>
                  <a:buChar char="•"/>
                </a:pPr>
                <a:r>
                  <a:rPr lang="en-US" sz="2000" dirty="0"/>
                  <a:t>Blynk application for notifications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B5FE515-6A6A-C4F8-D81B-DAE838182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2139697"/>
                <a:ext cx="10018713" cy="3651504"/>
              </a:xfrm>
              <a:blipFill>
                <a:blip r:embed="rId6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en-N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E025931-1CC9-94FE-3E79-C165614A98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91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5206"/>
    </mc:Choice>
    <mc:Fallback xmlns="">
      <p:transition advTm="6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36E-A581-EDD7-32E8-D909CF897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66" y="245806"/>
            <a:ext cx="8574622" cy="948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Schematic Diagrams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8E2C7E-F6FB-EDD8-27AE-35D0F165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151" y="1386348"/>
            <a:ext cx="7727698" cy="4817807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0D19E43A-5BA3-3CFF-FA2A-D0050B4F7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75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1"/>
    </mc:Choice>
    <mc:Fallback xmlns="">
      <p:transition spd="slow" advTm="15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ED9F-E867-FB8C-CB26-94DB4CCE9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593488"/>
            <a:ext cx="8574622" cy="114682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Benefits and Applications</a:t>
            </a:r>
            <a:endParaRPr lang="en-N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E4E7-A6D3-D5F2-28DF-8C807362D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400" y="2283180"/>
            <a:ext cx="6987645" cy="243512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Real time alerts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Enhanced Security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Remote monitoring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security system can be used in homes, offices and warehouses. </a:t>
            </a:r>
            <a:endParaRPr lang="en-NA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46C63F5-F7B2-FF5A-4108-2D8F22BF9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29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6"/>
    </mc:Choice>
    <mc:Fallback xmlns="">
      <p:transition spd="slow" advTm="2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midsection of a person holding a miniature house">
            <a:extLst>
              <a:ext uri="{FF2B5EF4-FFF2-40B4-BE49-F238E27FC236}">
                <a16:creationId xmlns:a16="http://schemas.microsoft.com/office/drawing/2014/main" id="{4DF9E1F5-CC57-88A2-C10D-F8E6C1335D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1000"/>
          </a:blip>
          <a:srcRect t="9383" b="13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6C44F-83CF-3644-9C38-C4125F4C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Inspiration for The Project</a:t>
            </a:r>
            <a:endParaRPr lang="en-NA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8AA40CC-8271-BCA2-B727-D632A799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45110"/>
            <a:ext cx="10018713" cy="41270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Home Security and Safety Enhancement:</a:t>
            </a:r>
          </a:p>
          <a:p>
            <a:r>
              <a:rPr lang="en-US" dirty="0"/>
              <a:t>The rising need for smart home solutions that enhance security and safety motivated the project. Combining motion detection with smoke detection addresses both security breaches and potential fire hazards.</a:t>
            </a:r>
          </a:p>
          <a:p>
            <a:pPr marL="0" indent="0">
              <a:buNone/>
            </a:pPr>
            <a:r>
              <a:rPr lang="en-US" b="1" dirty="0"/>
              <a:t>Cost-Effective Solution:</a:t>
            </a:r>
          </a:p>
          <a:p>
            <a:r>
              <a:rPr lang="en-US" dirty="0"/>
              <a:t>Creating an affordable and accessible home security and safety system using readily available components.</a:t>
            </a:r>
          </a:p>
          <a:p>
            <a:pPr marL="0" indent="0">
              <a:buNone/>
            </a:pPr>
            <a:r>
              <a:rPr lang="en-US" b="1" dirty="0"/>
              <a:t>Convenience and Control</a:t>
            </a:r>
          </a:p>
          <a:p>
            <a:r>
              <a:rPr lang="en-US" dirty="0"/>
              <a:t>The desire to remotely monitor and control home systems through smartphones inspired the use of the Blynk app. </a:t>
            </a:r>
          </a:p>
          <a:p>
            <a:endParaRPr lang="en-NA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0C08EAE-7902-CF62-B1A1-05A59E5C9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44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6"/>
    </mc:Choice>
    <mc:Fallback xmlns="">
      <p:transition spd="slow" advTm="48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DE10-3A1F-9479-3659-949654E4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>
            <a:normAutofit/>
          </a:bodyPr>
          <a:lstStyle/>
          <a:p>
            <a:r>
              <a:rPr lang="en-US" sz="3200"/>
              <a:t>Results</a:t>
            </a:r>
            <a:endParaRPr lang="en-NA" sz="3200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A1168B92-270F-4F80-9833-FE1A26FCE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7552" y="648931"/>
            <a:ext cx="6917478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97936-6628-5C2C-8B40-B2169ED8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627" y="722272"/>
            <a:ext cx="3057830" cy="244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50F296-BFD8-B333-CC12-8A233BCC2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943" y="685800"/>
            <a:ext cx="3175818" cy="248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DC2D1-A2AB-B85A-7C92-4DBE3F7FE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626" y="3239693"/>
            <a:ext cx="3057831" cy="260740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47D070-69CC-47C2-DF3B-470336DEF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942" y="3239693"/>
            <a:ext cx="3175819" cy="260740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D8C7387-A498-F087-4830-1A896574C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76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3"/>
    </mc:Choice>
    <mc:Fallback xmlns="">
      <p:transition spd="slow" advTm="2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8D08-F6CE-B5C1-D10F-724B0FED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418303"/>
          </a:xfrm>
        </p:spPr>
        <p:txBody>
          <a:bodyPr/>
          <a:lstStyle/>
          <a:p>
            <a:r>
              <a:rPr lang="en-US" dirty="0"/>
              <a:t>Results</a:t>
            </a:r>
            <a:endParaRPr lang="en-N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B3521-C3B9-C2FF-9A50-E415E6E7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7"/>
          <a:stretch/>
        </p:blipFill>
        <p:spPr bwMode="auto">
          <a:xfrm>
            <a:off x="5587626" y="2627671"/>
            <a:ext cx="2077498" cy="3124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C16A0-6722-9BA7-94CA-738FE88728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84"/>
          <a:stretch/>
        </p:blipFill>
        <p:spPr bwMode="auto">
          <a:xfrm>
            <a:off x="8116406" y="2627671"/>
            <a:ext cx="3102200" cy="317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C34E8-CC0C-E65C-7CDE-8140DED84F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6"/>
          <a:stretch/>
        </p:blipFill>
        <p:spPr bwMode="auto">
          <a:xfrm>
            <a:off x="1317523" y="2627671"/>
            <a:ext cx="3818822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91C5C33-E9AE-EF5B-E3BC-05CDCEA08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22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77"/>
    </mc:Choice>
    <mc:Fallback xmlns="">
      <p:transition spd="slow" advTm="2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E80F-1D3B-CD15-267C-9DAB1410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555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/>
              <a:t>Procedures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DA425-8B3A-43D8-43A5-17AB2072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07459"/>
            <a:ext cx="10018713" cy="3883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000" dirty="0"/>
              <a:t>The design of the proposed system will be divided into four phase.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Phase 1: Involved the planning and purchasing of components. 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Phase 2: To simulate using the ESp32 to test the program in the early stages of the project.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Phase 3: Testing code each component separately and combining of code. 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Phase 4: Assembling and Packaging of the project.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6455B6-D0FA-E6BC-952E-4E3607DB6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612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8"/>
    </mc:Choice>
    <mc:Fallback xmlns="">
      <p:transition spd="slow" advTm="38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A10F-C7A1-9D61-03EE-477365EC3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829" y="95778"/>
            <a:ext cx="3173688" cy="5216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/>
              <a:t>SWOT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AF422-CEC4-AEF5-30C1-2C79DC88C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0138" y="764372"/>
            <a:ext cx="7086600" cy="5216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 dirty="0"/>
          </a:p>
          <a:p>
            <a:pPr algn="l">
              <a:lnSpc>
                <a:spcPct val="90000"/>
              </a:lnSpc>
            </a:pPr>
            <a:r>
              <a:rPr lang="en-US" sz="1700" b="1" dirty="0"/>
              <a:t>Strengths</a:t>
            </a:r>
            <a:endParaRPr lang="en-US" sz="1700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     Remote monitoring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Remote control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Scalability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Offline Capability</a:t>
            </a:r>
          </a:p>
          <a:p>
            <a:pPr algn="l">
              <a:lnSpc>
                <a:spcPct val="90000"/>
              </a:lnSpc>
            </a:pPr>
            <a:r>
              <a:rPr lang="en-US" sz="1700" b="1" dirty="0"/>
              <a:t>Weakness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Dependency on Wi-Fi for IoT functionality</a:t>
            </a:r>
          </a:p>
          <a:p>
            <a:pPr algn="l">
              <a:lnSpc>
                <a:spcPct val="90000"/>
              </a:lnSpc>
            </a:pPr>
            <a:r>
              <a:rPr lang="en-US" sz="1700" b="1" dirty="0"/>
              <a:t>Opportunities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Feature Improvement </a:t>
            </a:r>
          </a:p>
          <a:p>
            <a:pPr marL="342900" indent="-342900"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Educational Tool</a:t>
            </a:r>
          </a:p>
          <a:p>
            <a:pPr algn="l">
              <a:lnSpc>
                <a:spcPct val="90000"/>
              </a:lnSpc>
            </a:pPr>
            <a:r>
              <a:rPr lang="en-US" sz="1700" b="1" dirty="0"/>
              <a:t>Threats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     Reliability issues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7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4FDC21-C0CE-C6A8-88D6-DE98C72F3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17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05"/>
    </mc:Choice>
    <mc:Fallback xmlns="">
      <p:transition spd="slow" advTm="6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4094</TotalTime>
  <Words>379</Words>
  <Application>Microsoft Office PowerPoint</Application>
  <PresentationFormat>Widescreen</PresentationFormat>
  <Paragraphs>59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Cambria Math</vt:lpstr>
      <vt:lpstr>Corbel</vt:lpstr>
      <vt:lpstr>Symbol</vt:lpstr>
      <vt:lpstr>Times New Roman</vt:lpstr>
      <vt:lpstr>Parallax</vt:lpstr>
      <vt:lpstr>Smart Home Security and Safety System with Motion and Smoke detection </vt:lpstr>
      <vt:lpstr>System Components </vt:lpstr>
      <vt:lpstr>Schematic Diagrams</vt:lpstr>
      <vt:lpstr>Benefits and Applications</vt:lpstr>
      <vt:lpstr>Inspiration for The Project</vt:lpstr>
      <vt:lpstr>Results</vt:lpstr>
      <vt:lpstr>Results</vt:lpstr>
      <vt:lpstr>Procedures </vt:lpstr>
      <vt:lpstr>SWOT Analysis</vt:lpstr>
      <vt:lpstr>Conclusion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Security System with Motion and Smoke detection</dc:title>
  <dc:creator>Matthew Gertze</dc:creator>
  <cp:lastModifiedBy>Matthew Gertze</cp:lastModifiedBy>
  <cp:revision>2</cp:revision>
  <dcterms:created xsi:type="dcterms:W3CDTF">2024-05-21T10:14:36Z</dcterms:created>
  <dcterms:modified xsi:type="dcterms:W3CDTF">2024-06-02T12:55:40Z</dcterms:modified>
</cp:coreProperties>
</file>